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59" r:id="rId4"/>
    <p:sldId id="260" r:id="rId5"/>
    <p:sldId id="273" r:id="rId6"/>
    <p:sldId id="269" r:id="rId7"/>
    <p:sldId id="263" r:id="rId8"/>
    <p:sldId id="274" r:id="rId9"/>
    <p:sldId id="265" r:id="rId10"/>
    <p:sldId id="266" r:id="rId11"/>
    <p:sldId id="272" r:id="rId12"/>
    <p:sldId id="27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402"/>
  </p:normalViewPr>
  <p:slideViewPr>
    <p:cSldViewPr snapToGrid="0" snapToObjects="1">
      <p:cViewPr varScale="1">
        <p:scale>
          <a:sx n="104" d="100"/>
          <a:sy n="104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9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2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2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9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0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1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3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4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924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731A-BE4C-43DF-AABE-67F712FA5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5131-7F55-A94E-9158-1B2EDC3C0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Predictive analytics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S&amp;P 500 sector returns vs economic indicators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8880F-9292-0E4B-80AF-A9E1A9E6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494" y="5686493"/>
            <a:ext cx="10965142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Holly shirmenzagas, Daniel Jackson, Nathan phillips, Daniel ”DC” Carrillo</a:t>
            </a:r>
          </a:p>
          <a:p>
            <a:endParaRPr lang="en-US" dirty="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D24C9F5-2EC8-634B-9D6E-962C989D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23" y="395815"/>
            <a:ext cx="2431810" cy="2160668"/>
          </a:xfrm>
          <a:prstGeom prst="rect">
            <a:avLst/>
          </a:prstGeom>
        </p:spPr>
      </p:pic>
      <p:pic>
        <p:nvPicPr>
          <p:cNvPr id="15" name="Picture 1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4954527-F4F2-5446-A83E-E31A5331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692" y="1671526"/>
            <a:ext cx="2520343" cy="2181400"/>
          </a:xfrm>
          <a:prstGeom prst="rect">
            <a:avLst/>
          </a:prstGeom>
        </p:spPr>
      </p:pic>
      <p:pic>
        <p:nvPicPr>
          <p:cNvPr id="17" name="Picture 16" descr="A person wearing a blue dress&#10;&#10;Description automatically generated">
            <a:extLst>
              <a:ext uri="{FF2B5EF4-FFF2-40B4-BE49-F238E27FC236}">
                <a16:creationId xmlns:a16="http://schemas.microsoft.com/office/drawing/2014/main" id="{8861792D-0F87-D643-A7AE-598655B2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903" y="1662881"/>
            <a:ext cx="2457230" cy="216066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77EA8E7F-2CDB-AC4E-AED0-9C55513DFF18}"/>
              </a:ext>
            </a:extLst>
          </p:cNvPr>
          <p:cNvSpPr/>
          <p:nvPr/>
        </p:nvSpPr>
        <p:spPr>
          <a:xfrm>
            <a:off x="3092869" y="1435184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5EAC3A8-F79E-4D40-90B1-D6022268022D}"/>
              </a:ext>
            </a:extLst>
          </p:cNvPr>
          <p:cNvSpPr/>
          <p:nvPr/>
        </p:nvSpPr>
        <p:spPr>
          <a:xfrm>
            <a:off x="6113484" y="74079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0FEAB9A-ADDB-344D-A4E5-D7B441944FBF}"/>
              </a:ext>
            </a:extLst>
          </p:cNvPr>
          <p:cNvSpPr/>
          <p:nvPr/>
        </p:nvSpPr>
        <p:spPr>
          <a:xfrm>
            <a:off x="9183916" y="1341146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6078363-D3DB-0643-BA1B-36C7A695C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56" y="661900"/>
            <a:ext cx="2297992" cy="2267887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6E47352E-8BE2-4841-952E-F12EC67C5732}"/>
              </a:ext>
            </a:extLst>
          </p:cNvPr>
          <p:cNvSpPr/>
          <p:nvPr/>
        </p:nvSpPr>
        <p:spPr>
          <a:xfrm>
            <a:off x="34969" y="406071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14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findings - cosmetics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independent variables were not only mostly correlated to one another, there was a clear relationship with some of the more traditional indices like the Consumer Price Index and Housing Starts</a:t>
            </a:r>
          </a:p>
          <a:p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68AD50-036B-4DD5-9366-C3D0D42EF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359" y="1021647"/>
            <a:ext cx="7507029" cy="48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3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D7E6-E4D9-4212-96E3-FFD8D49F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56" y="2874241"/>
            <a:ext cx="11029615" cy="2147467"/>
          </a:xfrm>
        </p:spPr>
        <p:txBody>
          <a:bodyPr/>
          <a:lstStyle/>
          <a:p>
            <a:pPr algn="ctr"/>
            <a:r>
              <a:rPr lang="en-US" dirty="0"/>
              <a:t>HTML Development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DBD6A05-6890-4082-8D16-6AA206ED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5" y="737102"/>
            <a:ext cx="11231418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9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Initial page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Explanation of atypical indicators and why they are important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47FE5-00E0-4465-8A58-107974C3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098" y="1184851"/>
            <a:ext cx="7429536" cy="43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1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in a chair talking on the phone&#10;&#10;Description automatically generated">
            <a:extLst>
              <a:ext uri="{FF2B5EF4-FFF2-40B4-BE49-F238E27FC236}">
                <a16:creationId xmlns:a16="http://schemas.microsoft.com/office/drawing/2014/main" id="{B8C984E1-54D5-1D4B-848F-AA484A28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9" y="770689"/>
            <a:ext cx="10457782" cy="5862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840EE1-500F-EE48-A43B-1830C5CD6877}"/>
              </a:ext>
            </a:extLst>
          </p:cNvPr>
          <p:cNvSpPr/>
          <p:nvPr/>
        </p:nvSpPr>
        <p:spPr>
          <a:xfrm>
            <a:off x="1316288" y="1170165"/>
            <a:ext cx="4973052" cy="8309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48177-F984-9143-AF32-CAB780EFCD2A}"/>
              </a:ext>
            </a:extLst>
          </p:cNvPr>
          <p:cNvSpPr txBox="1"/>
          <p:nvPr/>
        </p:nvSpPr>
        <p:spPr>
          <a:xfrm>
            <a:off x="0" y="1154577"/>
            <a:ext cx="757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138155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D90186-F30E-41DE-BCC9-06B6C412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0FD8F45F-E951-E14D-B794-7D74C9EFB7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3" r="1393"/>
          <a:stretch/>
        </p:blipFill>
        <p:spPr>
          <a:xfrm>
            <a:off x="-2" y="-1"/>
            <a:ext cx="7554140" cy="4266954"/>
          </a:xfrm>
          <a:prstGeom prst="rect">
            <a:avLst/>
          </a:prstGeom>
        </p:spPr>
      </p:pic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8A597998-54E3-984A-9082-A5FF06A256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22" b="7422"/>
          <a:stretch/>
        </p:blipFill>
        <p:spPr>
          <a:xfrm>
            <a:off x="7596851" y="10"/>
            <a:ext cx="4595149" cy="25968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210EB2-7484-41FF-8189-5C048F60C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E68C0-DB3C-DB4B-9A8F-31210826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22" y="4543911"/>
            <a:ext cx="6591957" cy="4587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We looked at </a:t>
            </a:r>
            <a:r>
              <a:rPr lang="en-US" sz="2800" dirty="0" err="1">
                <a:solidFill>
                  <a:srgbClr val="FFFFFF"/>
                </a:solidFill>
              </a:rPr>
              <a:t>s&amp;p</a:t>
            </a:r>
            <a:r>
              <a:rPr lang="en-US" sz="2800" dirty="0">
                <a:solidFill>
                  <a:srgbClr val="FFFFFF"/>
                </a:solidFill>
              </a:rPr>
              <a:t> 500 sector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F7757-FDA8-3C47-AFF1-DC8D31C65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624" y="5131818"/>
            <a:ext cx="6733524" cy="1524407"/>
          </a:xfrm>
        </p:spPr>
        <p:txBody>
          <a:bodyPr vert="horz" lIns="91440" tIns="45720" rIns="91440" bIns="45720" numCol="3" spcCol="45720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Consumer Discretionary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Consumer Staples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Energy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Financial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Health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Industrial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Energy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Materials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Technology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Utilities</a:t>
            </a:r>
          </a:p>
          <a:p>
            <a:pPr>
              <a:lnSpc>
                <a:spcPct val="100000"/>
              </a:lnSpc>
            </a:pPr>
            <a:endParaRPr lang="en-US" sz="900" i="1" dirty="0"/>
          </a:p>
          <a:p>
            <a:pPr>
              <a:lnSpc>
                <a:spcPct val="100000"/>
              </a:lnSpc>
            </a:pPr>
            <a:endParaRPr lang="en-US" sz="900" i="1" cap="all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9A18B0-0782-44A1-B999-5A0B4F62A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F312E67-021C-5A47-A65C-90B7EF6A52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2794" b="12794"/>
          <a:stretch/>
        </p:blipFill>
        <p:spPr>
          <a:xfrm>
            <a:off x="7554142" y="4768798"/>
            <a:ext cx="4637861" cy="20892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4E468B1-8EA7-411D-B785-E24321C1C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A2409B-D43E-4943-8B22-8ECD0207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814560" y="273531"/>
            <a:ext cx="91440" cy="4663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Placeholder 5">
            <a:extLst>
              <a:ext uri="{FF2B5EF4-FFF2-40B4-BE49-F238E27FC236}">
                <a16:creationId xmlns:a16="http://schemas.microsoft.com/office/drawing/2014/main" id="{4CF549C1-6DD1-B541-A324-2658C18CB1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000" b="21000"/>
          <a:stretch/>
        </p:blipFill>
        <p:spPr>
          <a:xfrm>
            <a:off x="7596851" y="2638235"/>
            <a:ext cx="4637861" cy="20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1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488705-FACC-4B3A-930C-DFCD0623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92A693-C11D-4258-BD5A-51F263108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1A7C75-82D3-40B8-BB33-CF1FC3BB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A4B7B9-9BC1-49B5-A20E-154D21F97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-460"/>
            <a:ext cx="12192139" cy="6858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DC3A4800-1B2F-AA41-BD59-B18A9B90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4" r="3444"/>
          <a:stretch/>
        </p:blipFill>
        <p:spPr>
          <a:xfrm>
            <a:off x="20" y="16"/>
            <a:ext cx="4578252" cy="26089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E2B1B2C-7545-4127-81AC-9389DF42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1819"/>
            <a:ext cx="4576634" cy="4235946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E68C0-DB3C-DB4B-9A8F-31210826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05" y="2797791"/>
            <a:ext cx="4147036" cy="891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looked at specific economic indicators</a:t>
            </a:r>
          </a:p>
        </p:txBody>
      </p:sp>
      <p:pic>
        <p:nvPicPr>
          <p:cNvPr id="17" name="Picture Placeholder 14">
            <a:extLst>
              <a:ext uri="{FF2B5EF4-FFF2-40B4-BE49-F238E27FC236}">
                <a16:creationId xmlns:a16="http://schemas.microsoft.com/office/drawing/2014/main" id="{6DA2DEAB-39F7-8547-859D-D5C8F363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" r="119"/>
          <a:stretch/>
        </p:blipFill>
        <p:spPr>
          <a:xfrm>
            <a:off x="4576634" y="10"/>
            <a:ext cx="3778801" cy="25577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F7757-FDA8-3C47-AFF1-DC8D31C65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1886" y="3635046"/>
            <a:ext cx="3415074" cy="1410117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Typical Economic Indicators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Unemployment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Import/Export Index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Consumer Price Index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Producer Price Index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Picture Placeholder 14">
            <a:extLst>
              <a:ext uri="{FF2B5EF4-FFF2-40B4-BE49-F238E27FC236}">
                <a16:creationId xmlns:a16="http://schemas.microsoft.com/office/drawing/2014/main" id="{B42B99A0-943E-894E-96A0-F20EF651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08" r="14008"/>
          <a:stretch/>
        </p:blipFill>
        <p:spPr>
          <a:xfrm>
            <a:off x="4583351" y="2635625"/>
            <a:ext cx="3756745" cy="420570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7D310F0-DF56-4836-B600-DA0D2DCE1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6" y="-460"/>
            <a:ext cx="100584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E4FDBFB-2D7B-6A40-8D6E-171B7EAD8F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25756" r="25756"/>
          <a:stretch/>
        </p:blipFill>
        <p:spPr>
          <a:xfrm>
            <a:off x="8450129" y="-466"/>
            <a:ext cx="3741872" cy="408557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DD3F83B-131C-44EB-B983-57BBE5607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7531" y="0"/>
            <a:ext cx="100584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F8FD60-7BF6-4532-BEDC-9201E154B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8412480" cy="91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178B937-8DDF-484A-914E-D11690077B45}"/>
              </a:ext>
            </a:extLst>
          </p:cNvPr>
          <p:cNvSpPr txBox="1">
            <a:spLocks/>
          </p:cNvSpPr>
          <p:nvPr/>
        </p:nvSpPr>
        <p:spPr>
          <a:xfrm>
            <a:off x="8048026" y="629475"/>
            <a:ext cx="3684796" cy="36512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1BA1A8-7A12-A446-8A37-F3DCE32A2247}"/>
              </a:ext>
            </a:extLst>
          </p:cNvPr>
          <p:cNvSpPr txBox="1">
            <a:spLocks/>
          </p:cNvSpPr>
          <p:nvPr/>
        </p:nvSpPr>
        <p:spPr>
          <a:xfrm>
            <a:off x="201886" y="4886709"/>
            <a:ext cx="3415074" cy="1857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rgbClr val="FFFFFF"/>
                </a:solidFill>
              </a:rPr>
              <a:t>Atypical Economic Indicators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</a:t>
            </a:r>
            <a:r>
              <a:rPr lang="en-US" sz="1500" i="1" dirty="0">
                <a:solidFill>
                  <a:srgbClr val="FFFFFF"/>
                </a:solidFill>
              </a:rPr>
              <a:t>Cardboard pricing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Superbowl AFC/NFC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Beer pricing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Cosmetics prices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Crime scene investigation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Underwear prices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Haircut pricing</a:t>
            </a:r>
          </a:p>
        </p:txBody>
      </p:sp>
      <p:pic>
        <p:nvPicPr>
          <p:cNvPr id="40" name="Picture Placeholder 14">
            <a:extLst>
              <a:ext uri="{FF2B5EF4-FFF2-40B4-BE49-F238E27FC236}">
                <a16:creationId xmlns:a16="http://schemas.microsoft.com/office/drawing/2014/main" id="{3DF6BA50-CCB9-674A-BC7C-3AB8AC8307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712" b="4712"/>
          <a:stretch/>
        </p:blipFill>
        <p:spPr>
          <a:xfrm>
            <a:off x="8441360" y="4144532"/>
            <a:ext cx="3741872" cy="26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9024-94DF-D849-8947-682A209E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linear regression models</a:t>
            </a:r>
          </a:p>
        </p:txBody>
      </p:sp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C4B12BF-1A11-EA45-A299-9B442648E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613" y="1202074"/>
            <a:ext cx="6651625" cy="461419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A5D1-17F4-7B45-9642-CA8BDF634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used a very simple approach for </a:t>
            </a:r>
            <a:r>
              <a:rPr lang="en-US" i="1" dirty="0"/>
              <a:t>initial</a:t>
            </a:r>
            <a:r>
              <a:rPr lang="en-US" dirty="0"/>
              <a:t> visualizations of the data with linear regression</a:t>
            </a:r>
          </a:p>
          <a:p>
            <a:endParaRPr lang="en-US" dirty="0"/>
          </a:p>
          <a:p>
            <a:r>
              <a:rPr lang="en-US" dirty="0"/>
              <a:t>We specifically observed correlations of our data sets as a cursory overview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6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D7E6-E4D9-4212-96E3-FFD8D49F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649105"/>
          </a:xfrm>
        </p:spPr>
        <p:txBody>
          <a:bodyPr/>
          <a:lstStyle/>
          <a:p>
            <a:r>
              <a:rPr lang="en-US" dirty="0"/>
              <a:t>Empowered Predictive analysis with </a:t>
            </a:r>
            <a:r>
              <a:rPr lang="en-US" dirty="0" err="1"/>
              <a:t>sklearn</a:t>
            </a:r>
            <a:endParaRPr lang="en-US" dirty="0"/>
          </a:p>
        </p:txBody>
      </p:sp>
      <p:pic>
        <p:nvPicPr>
          <p:cNvPr id="3" name="Picture Placeholder 9">
            <a:extLst>
              <a:ext uri="{FF2B5EF4-FFF2-40B4-BE49-F238E27FC236}">
                <a16:creationId xmlns:a16="http://schemas.microsoft.com/office/drawing/2014/main" id="{032E77B1-234E-4781-89F3-2B3558A5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76" b="25576"/>
          <a:stretch>
            <a:fillRect/>
          </a:stretch>
        </p:blipFill>
        <p:spPr>
          <a:xfrm>
            <a:off x="447817" y="641350"/>
            <a:ext cx="11290859" cy="36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9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2EE653D-BC14-45B1-8D24-7B1D15C15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756044-8ABF-436D-ACC7-CC5D8A890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3194092"/>
            <a:ext cx="3705323" cy="320670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D3041-D18F-F749-9E21-9CEA7EF0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65" y="3425294"/>
            <a:ext cx="3222911" cy="28004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0" kern="1200" cap="all">
                <a:latin typeface="+mj-lt"/>
                <a:ea typeface="+mj-ea"/>
                <a:cs typeface="+mj-cs"/>
              </a:rPr>
              <a:t>The process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D9782C-74A3-446D-82EF-820B150EE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5608482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3DAEFAE-02A0-4BD0-BD20-8B4D1DDE4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453643"/>
            <a:ext cx="5591533" cy="9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7AEC09-3CCA-46EC-84BD-E93CF6B6A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42658"/>
            <a:ext cx="2753496" cy="24522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0E557C-EF77-4E1B-A0B2-8B9F61E8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2" y="817837"/>
            <a:ext cx="2338787" cy="209978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69A557F-B0B3-496C-89B0-58F3248CA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8374" y="649815"/>
            <a:ext cx="2753496" cy="24522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51D38F-DD9D-4C69-A9F6-11994D55D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646698"/>
            <a:ext cx="2753496" cy="24522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C7352-D346-4EAD-86EB-C2814B28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898" y="817837"/>
            <a:ext cx="2159295" cy="209978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78AB92F-486F-4BC0-9CCC-F51ADFD9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6076" y="646698"/>
            <a:ext cx="2753496" cy="24522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843729-362F-4041-B133-CCDAC0EF8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627" y="817837"/>
            <a:ext cx="2108288" cy="2099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8B246D-3142-4182-A028-2949A4B77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700" y="3198132"/>
            <a:ext cx="7597767" cy="5731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DCD878-C76A-4B10-9F7F-866EE70D8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579" y="775803"/>
            <a:ext cx="2308697" cy="2141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DB23AE-E55F-4C00-8462-B43C646C0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1830" y="3784089"/>
            <a:ext cx="2405854" cy="26150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0FCA06-4F3C-465B-8574-43AA8A3F0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1814" y="3810570"/>
            <a:ext cx="5003653" cy="25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3C7C-E556-8944-8FEA-9F386A87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Algorithm &amp; back-testing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EEBA6683-B4CD-1C4E-9AE1-81F225459B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3" y="2507455"/>
            <a:ext cx="4127500" cy="30734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74E547-74CC-7848-AB02-090300BD4E75}"/>
              </a:ext>
            </a:extLst>
          </p:cNvPr>
          <p:cNvSpPr txBox="1"/>
          <p:nvPr/>
        </p:nvSpPr>
        <p:spPr>
          <a:xfrm>
            <a:off x="581193" y="1881890"/>
            <a:ext cx="380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Predictive data with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Sklearn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878E8-DB10-744A-8F71-C2D9249EAC50}"/>
              </a:ext>
            </a:extLst>
          </p:cNvPr>
          <p:cNvSpPr txBox="1"/>
          <p:nvPr/>
        </p:nvSpPr>
        <p:spPr>
          <a:xfrm>
            <a:off x="4708693" y="1881889"/>
            <a:ext cx="551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Predictive data visualized with Matplotlib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8E3ED2-078A-4F73-8B87-799E254F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693" y="2343555"/>
            <a:ext cx="3234804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60B3ED-5888-4212-A2D5-C30C01AB4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693" y="4171663"/>
            <a:ext cx="3255496" cy="167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5C3B10-9C14-4AFD-980A-96D6A75E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00" y="2343554"/>
            <a:ext cx="3234804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FCD9E0-5C1B-48F1-85D5-B156AC83D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00" y="4171663"/>
            <a:ext cx="3234804" cy="16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D9E73C-241E-40D2-9C37-44642A4CB851}"/>
              </a:ext>
            </a:extLst>
          </p:cNvPr>
          <p:cNvSpPr txBox="1"/>
          <p:nvPr/>
        </p:nvSpPr>
        <p:spPr>
          <a:xfrm>
            <a:off x="9134856" y="4191950"/>
            <a:ext cx="133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Technology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52A65-8D66-4DB5-B5AB-060FD6FC17D0}"/>
              </a:ext>
            </a:extLst>
          </p:cNvPr>
          <p:cNvSpPr txBox="1"/>
          <p:nvPr/>
        </p:nvSpPr>
        <p:spPr>
          <a:xfrm>
            <a:off x="9081190" y="2338279"/>
            <a:ext cx="133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Health Care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729160-0467-40B1-B670-6B59D4F6A524}"/>
              </a:ext>
            </a:extLst>
          </p:cNvPr>
          <p:cNvSpPr txBox="1"/>
          <p:nvPr/>
        </p:nvSpPr>
        <p:spPr>
          <a:xfrm>
            <a:off x="5668929" y="2338279"/>
            <a:ext cx="133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Energy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CF90B-AEA4-48BD-8518-3A2853D89D98}"/>
              </a:ext>
            </a:extLst>
          </p:cNvPr>
          <p:cNvSpPr txBox="1"/>
          <p:nvPr/>
        </p:nvSpPr>
        <p:spPr>
          <a:xfrm>
            <a:off x="5668156" y="4171663"/>
            <a:ext cx="1335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Utilities</a:t>
            </a:r>
          </a:p>
        </p:txBody>
      </p:sp>
    </p:spTree>
    <p:extLst>
      <p:ext uri="{BB962C8B-B14F-4D97-AF65-F5344CB8AC3E}">
        <p14:creationId xmlns:p14="http://schemas.microsoft.com/office/powerpoint/2010/main" val="357500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D7E6-E4D9-4212-96E3-FFD8D49F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649105"/>
          </a:xfrm>
        </p:spPr>
        <p:txBody>
          <a:bodyPr/>
          <a:lstStyle/>
          <a:p>
            <a:pPr algn="ctr"/>
            <a:r>
              <a:rPr lang="en-US" dirty="0"/>
              <a:t>Tableau visualizations</a:t>
            </a:r>
          </a:p>
        </p:txBody>
      </p:sp>
      <p:pic>
        <p:nvPicPr>
          <p:cNvPr id="4" name="Picture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5AF2F04-0F6D-4A72-86DF-FCAD7DF0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6624"/>
          <a:stretch/>
        </p:blipFill>
        <p:spPr>
          <a:xfrm>
            <a:off x="3757063" y="776049"/>
            <a:ext cx="4677874" cy="36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8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S&amp;P 500 Returns -</a:t>
            </a:r>
            <a:br>
              <a:rPr lang="en-US" dirty="0"/>
            </a:br>
            <a:r>
              <a:rPr lang="en-US" dirty="0"/>
              <a:t>First three quarters of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 can see the sectors in the market take a turn for the better beginning in Q2 as the US recovered from the COVID-19 lockdowns.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is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 is Pink</a:t>
            </a:r>
          </a:p>
          <a:p>
            <a:endParaRPr lang="en-US" dirty="0"/>
          </a:p>
        </p:txBody>
      </p:sp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AE32D291-4B71-44A3-9B4A-C6D7B94C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744" y="1026445"/>
            <a:ext cx="7403876" cy="50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137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276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Franklin Gothic Book</vt:lpstr>
      <vt:lpstr>Franklin Gothic Demi</vt:lpstr>
      <vt:lpstr>Wingdings 2</vt:lpstr>
      <vt:lpstr>DividendVTI</vt:lpstr>
      <vt:lpstr>Predictive analytics S&amp;P 500 sector returns vs economic indicators</vt:lpstr>
      <vt:lpstr>We looked at s&amp;p 500 sector data</vt:lpstr>
      <vt:lpstr>We looked at specific economic indicators</vt:lpstr>
      <vt:lpstr>Initial linear regression models</vt:lpstr>
      <vt:lpstr>Empowered Predictive analysis with sklearn</vt:lpstr>
      <vt:lpstr>The process</vt:lpstr>
      <vt:lpstr>Algorithm &amp; back-testing</vt:lpstr>
      <vt:lpstr>Tableau visualizations</vt:lpstr>
      <vt:lpstr>S&amp;P 500 Returns - First three quarters of 2020</vt:lpstr>
      <vt:lpstr>Interesting findings - cosmetics</vt:lpstr>
      <vt:lpstr>HTML Development</vt:lpstr>
      <vt:lpstr>HTML 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S&amp;P 500 sector returns vs economic indicators</dc:title>
  <dc:creator>Daniel Carrillo</dc:creator>
  <cp:lastModifiedBy>Daniel Jackson</cp:lastModifiedBy>
  <cp:revision>17</cp:revision>
  <dcterms:created xsi:type="dcterms:W3CDTF">2020-12-01T02:51:34Z</dcterms:created>
  <dcterms:modified xsi:type="dcterms:W3CDTF">2020-12-02T04:20:20Z</dcterms:modified>
</cp:coreProperties>
</file>